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9"/>
  </p:notesMasterIdLst>
  <p:sldIdLst>
    <p:sldId id="280" r:id="rId5"/>
    <p:sldId id="256" r:id="rId6"/>
    <p:sldId id="278" r:id="rId7"/>
    <p:sldId id="27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DDCD"/>
    <a:srgbClr val="C7531D"/>
    <a:srgbClr val="C84E11"/>
    <a:srgbClr val="A41A5C"/>
    <a:srgbClr val="F4DAE8"/>
    <a:srgbClr val="F8C7EF"/>
    <a:srgbClr val="F4DBE8"/>
    <a:srgbClr val="F2D0EC"/>
    <a:srgbClr val="FAD5E9"/>
    <a:srgbClr val="FBF3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14BAB4-DB2B-4024-838F-85C7D1710F63}" v="21" dt="2022-06-15T13:59:48.470"/>
    <p1510:client id="{514A6328-7AD4-47CE-B381-69AFB79FA928}" v="1" dt="2022-06-16T10:10:38.4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44"/>
    <p:restoredTop sz="94873"/>
  </p:normalViewPr>
  <p:slideViewPr>
    <p:cSldViewPr snapToGrid="0" snapToObjects="1">
      <p:cViewPr varScale="1">
        <p:scale>
          <a:sx n="86" d="100"/>
          <a:sy n="86" d="100"/>
        </p:scale>
        <p:origin x="612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E9ECCA-2838-9949-BB26-6728E0A35E56}" type="datetimeFigureOut">
              <a:rPr lang="en-US" smtClean="0"/>
              <a:t>9/22/2022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60A05B-4DE2-5E4D-A6B9-D7BED585CC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718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60A05B-4DE2-5E4D-A6B9-D7BED585CC8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5020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60A05B-4DE2-5E4D-A6B9-D7BED585CC8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4637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60A05B-4DE2-5E4D-A6B9-D7BED585CC8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73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60A05B-4DE2-5E4D-A6B9-D7BED585CC8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908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1871D-7556-5645-818D-05BF38422469}" type="datetimeFigureOut">
              <a:rPr lang="en-US" smtClean="0"/>
              <a:t>9/22/2022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3A024-32F3-D243-9A81-5FA5D3658E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224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1871D-7556-5645-818D-05BF38422469}" type="datetimeFigureOut">
              <a:rPr lang="en-US" smtClean="0"/>
              <a:t>9/22/2022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3A024-32F3-D243-9A81-5FA5D3658E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207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1871D-7556-5645-818D-05BF38422469}" type="datetimeFigureOut">
              <a:rPr lang="en-US" smtClean="0"/>
              <a:t>9/22/2022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3A024-32F3-D243-9A81-5FA5D3658E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205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1871D-7556-5645-818D-05BF38422469}" type="datetimeFigureOut">
              <a:rPr lang="en-US" smtClean="0"/>
              <a:t>9/22/2022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3A024-32F3-D243-9A81-5FA5D3658E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463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1871D-7556-5645-818D-05BF38422469}" type="datetimeFigureOut">
              <a:rPr lang="en-US" smtClean="0"/>
              <a:t>9/22/2022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3A024-32F3-D243-9A81-5FA5D3658E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112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1871D-7556-5645-818D-05BF38422469}" type="datetimeFigureOut">
              <a:rPr lang="en-US" smtClean="0"/>
              <a:t>9/22/2022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3A024-32F3-D243-9A81-5FA5D3658E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702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1871D-7556-5645-818D-05BF38422469}" type="datetimeFigureOut">
              <a:rPr lang="en-US" smtClean="0"/>
              <a:t>9/22/2022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3A024-32F3-D243-9A81-5FA5D3658E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480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1871D-7556-5645-818D-05BF38422469}" type="datetimeFigureOut">
              <a:rPr lang="en-US" smtClean="0"/>
              <a:t>9/22/2022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3A024-32F3-D243-9A81-5FA5D3658E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536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1871D-7556-5645-818D-05BF38422469}" type="datetimeFigureOut">
              <a:rPr lang="en-US" smtClean="0"/>
              <a:t>9/22/2022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3A024-32F3-D243-9A81-5FA5D3658E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330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1871D-7556-5645-818D-05BF38422469}" type="datetimeFigureOut">
              <a:rPr lang="en-US" smtClean="0"/>
              <a:t>9/22/2022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3A024-32F3-D243-9A81-5FA5D3658E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045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1871D-7556-5645-818D-05BF38422469}" type="datetimeFigureOut">
              <a:rPr lang="en-US" smtClean="0"/>
              <a:t>9/22/2022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3A024-32F3-D243-9A81-5FA5D3658E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758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71871D-7556-5645-818D-05BF38422469}" type="datetimeFigureOut">
              <a:rPr lang="en-US" smtClean="0"/>
              <a:t>9/22/2022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23A024-32F3-D243-9A81-5FA5D3658EF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B1E2A5-50D1-4989-90EB-962ECE1978D8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xmlns="" val="ftr"/>
              </p:ext>
            </p:extLst>
          </p:nvPr>
        </p:nvSpPr>
        <p:spPr>
          <a:xfrm>
            <a:off x="5821363" y="6720840"/>
            <a:ext cx="390525" cy="13716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ctr"/>
            <a:r>
              <a:rPr lang="en-GB" sz="9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Internal</a:t>
            </a:r>
          </a:p>
        </p:txBody>
      </p:sp>
    </p:spTree>
    <p:extLst>
      <p:ext uri="{BB962C8B-B14F-4D97-AF65-F5344CB8AC3E}">
        <p14:creationId xmlns:p14="http://schemas.microsoft.com/office/powerpoint/2010/main" val="1274234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B051C38-AF92-7641-8FF0-6FB2DA9DA0DF}"/>
              </a:ext>
            </a:extLst>
          </p:cNvPr>
          <p:cNvSpPr txBox="1"/>
          <p:nvPr/>
        </p:nvSpPr>
        <p:spPr>
          <a:xfrm rot="21207680">
            <a:off x="804596" y="699485"/>
            <a:ext cx="3106666" cy="26554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500"/>
              </a:lnSpc>
            </a:pPr>
            <a:r>
              <a:rPr lang="en-US" sz="8000" b="1" dirty="0">
                <a:solidFill>
                  <a:schemeClr val="bg1"/>
                </a:solidFill>
              </a:rPr>
              <a:t>THREE </a:t>
            </a:r>
            <a:br>
              <a:rPr lang="en-US" sz="8000" b="1" dirty="0">
                <a:solidFill>
                  <a:schemeClr val="bg1"/>
                </a:solidFill>
              </a:rPr>
            </a:br>
            <a:r>
              <a:rPr lang="en-US" sz="8000" b="1" dirty="0">
                <a:solidFill>
                  <a:schemeClr val="bg1"/>
                </a:solidFill>
              </a:rPr>
              <a:t>WEEK</a:t>
            </a:r>
            <a:br>
              <a:rPr lang="en-US" sz="8000" b="1" dirty="0">
                <a:solidFill>
                  <a:schemeClr val="bg1"/>
                </a:solidFill>
              </a:rPr>
            </a:br>
            <a:r>
              <a:rPr lang="en-US" sz="8000" b="1" dirty="0">
                <a:solidFill>
                  <a:schemeClr val="bg1"/>
                </a:solidFill>
              </a:rPr>
              <a:t>MENU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129658-95DE-2544-8BA5-A9B248F60562}"/>
              </a:ext>
            </a:extLst>
          </p:cNvPr>
          <p:cNvSpPr txBox="1"/>
          <p:nvPr/>
        </p:nvSpPr>
        <p:spPr>
          <a:xfrm rot="21207680">
            <a:off x="1034321" y="2884303"/>
            <a:ext cx="39124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Autumn/Winter 2022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Hill West 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D22673-7885-9D4A-8827-FB0EC488DEC8}"/>
              </a:ext>
            </a:extLst>
          </p:cNvPr>
          <p:cNvSpPr txBox="1"/>
          <p:nvPr/>
        </p:nvSpPr>
        <p:spPr>
          <a:xfrm rot="21207680">
            <a:off x="2341982" y="4131946"/>
            <a:ext cx="1553346" cy="867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 sz="1600" b="1" dirty="0">
                <a:solidFill>
                  <a:srgbClr val="A41A5C"/>
                </a:solidFill>
              </a:rPr>
              <a:t>OUR NEW MENU CHOSEN BY PARENTS AND CHILDREN</a:t>
            </a:r>
            <a:endParaRPr lang="en-US" sz="1600" dirty="0">
              <a:solidFill>
                <a:srgbClr val="A41A5C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C0958D-6A36-5142-80B2-B3E97B3374DE}"/>
              </a:ext>
            </a:extLst>
          </p:cNvPr>
          <p:cNvSpPr txBox="1"/>
          <p:nvPr/>
        </p:nvSpPr>
        <p:spPr>
          <a:xfrm rot="21207680">
            <a:off x="3563681" y="5114879"/>
            <a:ext cx="1553346" cy="867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 sz="1600" b="1" dirty="0">
                <a:solidFill>
                  <a:schemeClr val="bg1"/>
                </a:solidFill>
              </a:rPr>
              <a:t>YOUR FAVOURITES AVAILABLE EVERY DAY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D81B076-4213-6999-F54A-5A62A84C15BB}"/>
              </a:ext>
            </a:extLst>
          </p:cNvPr>
          <p:cNvSpPr/>
          <p:nvPr/>
        </p:nvSpPr>
        <p:spPr>
          <a:xfrm>
            <a:off x="11385395" y="6233532"/>
            <a:ext cx="591015" cy="546409"/>
          </a:xfrm>
          <a:prstGeom prst="rect">
            <a:avLst/>
          </a:prstGeom>
          <a:solidFill>
            <a:srgbClr val="C753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949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DEABF1D-B9AE-1D40-8972-AA05499407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4596734" y="576356"/>
            <a:ext cx="421262" cy="15165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2D07AF4-38C8-9C4F-97F4-D7C1CEFDE3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2740788" y="563563"/>
            <a:ext cx="392324" cy="151654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A315A8F-EAD9-D544-8112-BFE6F341EC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6437354" y="577081"/>
            <a:ext cx="392324" cy="151654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F59DC2D-484D-0C48-AE6B-3FA12E0FDC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10077353" y="577083"/>
            <a:ext cx="392324" cy="151654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FD927CD-5B8F-9849-9DEC-A612E97626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8227934" y="576356"/>
            <a:ext cx="421262" cy="151654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B166C61-1F2D-EA46-B02F-CFFA771E70ED}"/>
              </a:ext>
            </a:extLst>
          </p:cNvPr>
          <p:cNvSpPr txBox="1"/>
          <p:nvPr/>
        </p:nvSpPr>
        <p:spPr>
          <a:xfrm>
            <a:off x="1911927" y="118753"/>
            <a:ext cx="33963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cs typeface="Futura Medium" panose="020B0602020204020303" pitchFamily="34" charset="-79"/>
              </a:rPr>
              <a:t>W/C: </a:t>
            </a:r>
            <a:r>
              <a:rPr lang="en-GB" sz="1200" b="1">
                <a:solidFill>
                  <a:schemeClr val="bg1"/>
                </a:solidFill>
                <a:cs typeface="Futura Medium" panose="020B0602020204020303" pitchFamily="34" charset="-79"/>
              </a:rPr>
              <a:t>31/10, 21/11, xx/xx, xx/xx, xx/xx, xx/xx, </a:t>
            </a:r>
            <a:br>
              <a:rPr lang="en-GB" sz="1200" b="1">
                <a:solidFill>
                  <a:schemeClr val="bg1"/>
                </a:solidFill>
                <a:cs typeface="Futura Medium" panose="020B0602020204020303" pitchFamily="34" charset="-79"/>
              </a:rPr>
            </a:br>
            <a:r>
              <a:rPr lang="en-GB" sz="1200" b="1">
                <a:solidFill>
                  <a:schemeClr val="bg1"/>
                </a:solidFill>
                <a:cs typeface="Futura Medium" panose="020B0602020204020303" pitchFamily="34" charset="-79"/>
              </a:rPr>
              <a:t>xx/xx, xx/xx, xx/xx, xx/xx, xx/xx, xx/xx, xx/xx, xx/xx, xx/xx, xx/xx, xx/xx, xx/xx, </a:t>
            </a:r>
            <a:endParaRPr lang="en-GB" sz="1200">
              <a:solidFill>
                <a:schemeClr val="bg1"/>
              </a:solidFill>
              <a:cs typeface="Futura Medium" panose="020B0602020204020303" pitchFamily="34" charset="-79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0A2B2BC-1568-7C40-BA00-8C37C4D5E441}"/>
              </a:ext>
            </a:extLst>
          </p:cNvPr>
          <p:cNvSpPr txBox="1"/>
          <p:nvPr/>
        </p:nvSpPr>
        <p:spPr>
          <a:xfrm>
            <a:off x="132060" y="201389"/>
            <a:ext cx="1412525" cy="599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900"/>
              </a:lnSpc>
            </a:pPr>
            <a:r>
              <a:rPr lang="en-US" sz="2400" b="1">
                <a:solidFill>
                  <a:schemeClr val="bg1"/>
                </a:solidFill>
                <a:cs typeface="Futura Medium" panose="020B0602020204020303" pitchFamily="34" charset="-79"/>
              </a:rPr>
              <a:t>WEEK 1 </a:t>
            </a:r>
            <a:br>
              <a:rPr lang="en-US" sz="2400" b="1">
                <a:solidFill>
                  <a:schemeClr val="bg1"/>
                </a:solidFill>
                <a:cs typeface="Futura Medium" panose="020B0602020204020303" pitchFamily="34" charset="-79"/>
              </a:rPr>
            </a:br>
            <a:r>
              <a:rPr lang="en-US" sz="2400" b="1">
                <a:solidFill>
                  <a:schemeClr val="bg1"/>
                </a:solidFill>
                <a:cs typeface="Futura Medium" panose="020B0602020204020303" pitchFamily="34" charset="-79"/>
              </a:rPr>
              <a:t>MENU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97F4D90-288B-234C-8871-73D738FD017E}"/>
              </a:ext>
            </a:extLst>
          </p:cNvPr>
          <p:cNvSpPr txBox="1"/>
          <p:nvPr/>
        </p:nvSpPr>
        <p:spPr>
          <a:xfrm>
            <a:off x="2178680" y="1173665"/>
            <a:ext cx="15165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  <a:cs typeface="Futura Medium" panose="020B0602020204020303" pitchFamily="34" charset="-79"/>
              </a:rPr>
              <a:t>MONDAY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B5D0D13-6CA9-7A4D-85D2-DAD9AA1E15CD}"/>
              </a:ext>
            </a:extLst>
          </p:cNvPr>
          <p:cNvSpPr txBox="1"/>
          <p:nvPr/>
        </p:nvSpPr>
        <p:spPr>
          <a:xfrm>
            <a:off x="4120346" y="1173664"/>
            <a:ext cx="14229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>
                <a:solidFill>
                  <a:schemeClr val="bg1"/>
                </a:solidFill>
                <a:cs typeface="Futura Medium" panose="020B0602020204020303" pitchFamily="34" charset="-79"/>
              </a:rPr>
              <a:t>TUESDAY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D6CD730-D72A-2343-9877-FDC789ED9332}"/>
              </a:ext>
            </a:extLst>
          </p:cNvPr>
          <p:cNvSpPr txBox="1"/>
          <p:nvPr/>
        </p:nvSpPr>
        <p:spPr>
          <a:xfrm>
            <a:off x="5885689" y="1173664"/>
            <a:ext cx="14761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  <a:cs typeface="Futura Medium" panose="020B0602020204020303" pitchFamily="34" charset="-79"/>
              </a:rPr>
              <a:t>WEDNESDAY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118D6B5-D874-9F47-953F-03DBF0C89E2B}"/>
              </a:ext>
            </a:extLst>
          </p:cNvPr>
          <p:cNvSpPr txBox="1"/>
          <p:nvPr/>
        </p:nvSpPr>
        <p:spPr>
          <a:xfrm>
            <a:off x="7748683" y="1173664"/>
            <a:ext cx="14481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  <a:cs typeface="Futura Medium" panose="020B0602020204020303" pitchFamily="34" charset="-79"/>
              </a:rPr>
              <a:t>THURSDAY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713B12D-1722-0345-B7F8-1046FDF18D3F}"/>
              </a:ext>
            </a:extLst>
          </p:cNvPr>
          <p:cNvSpPr txBox="1"/>
          <p:nvPr/>
        </p:nvSpPr>
        <p:spPr>
          <a:xfrm>
            <a:off x="9549438" y="1173665"/>
            <a:ext cx="14481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  <a:cs typeface="Futura Medium" panose="020B0602020204020303" pitchFamily="34" charset="-79"/>
              </a:rPr>
              <a:t>FRIDAY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1BDA37B2-8526-AA48-8ED0-23A9B00AB1EB}"/>
              </a:ext>
            </a:extLst>
          </p:cNvPr>
          <p:cNvSpPr txBox="1"/>
          <p:nvPr/>
        </p:nvSpPr>
        <p:spPr>
          <a:xfrm>
            <a:off x="1544585" y="6165604"/>
            <a:ext cx="2504509" cy="623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solidFill>
                  <a:srgbClr val="A41A5C"/>
                </a:solidFill>
              </a:rPr>
              <a:t>PACKED LUNCH – AVAILABLE DAILY</a:t>
            </a:r>
          </a:p>
          <a:p>
            <a:pPr algn="ctr"/>
            <a:r>
              <a:rPr lang="en-US" sz="800" dirty="0">
                <a:solidFill>
                  <a:srgbClr val="A41A5C"/>
                </a:solidFill>
              </a:rPr>
              <a:t>HAM </a:t>
            </a:r>
            <a:r>
              <a:rPr lang="en-US" sz="800" i="1" dirty="0">
                <a:solidFill>
                  <a:srgbClr val="A41A5C"/>
                </a:solidFill>
              </a:rPr>
              <a:t>OR</a:t>
            </a:r>
            <a:r>
              <a:rPr lang="en-US" sz="800" dirty="0">
                <a:solidFill>
                  <a:srgbClr val="A41A5C"/>
                </a:solidFill>
              </a:rPr>
              <a:t> CHEESE SANDWICH </a:t>
            </a:r>
            <a:r>
              <a:rPr lang="en-US" sz="800" i="1" dirty="0">
                <a:solidFill>
                  <a:srgbClr val="A41A5C"/>
                </a:solidFill>
              </a:rPr>
              <a:t>OR</a:t>
            </a:r>
            <a:r>
              <a:rPr lang="en-US" sz="800" dirty="0">
                <a:solidFill>
                  <a:srgbClr val="A41A5C"/>
                </a:solidFill>
              </a:rPr>
              <a:t> DAILY SPECIAL </a:t>
            </a:r>
            <a:br>
              <a:rPr lang="en-US" sz="800" dirty="0">
                <a:solidFill>
                  <a:srgbClr val="A41A5C"/>
                </a:solidFill>
              </a:rPr>
            </a:b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A41A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VEGETABLES AND FRESH FRUIT </a:t>
            </a: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srgbClr val="A41A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/>
            </a:r>
            <a:b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srgbClr val="A41A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A41A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DESSERT OF THE DAY</a:t>
            </a:r>
            <a:endParaRPr lang="en-US" sz="700" dirty="0">
              <a:solidFill>
                <a:srgbClr val="A41A5C"/>
              </a:solidFill>
            </a:endParaRPr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A8D2CD2E-5852-8B41-8250-FDB19197DA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95880" y="6390753"/>
            <a:ext cx="123292" cy="211358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040FBF76-8CEA-9B42-A61A-B9220E1C32D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00955" y="6434925"/>
            <a:ext cx="158162" cy="123014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89803311-FEC3-6B42-ADE2-70D54581308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8228" y="6410271"/>
            <a:ext cx="123292" cy="172323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1B47D765-FF2F-8A4F-9274-CCD7CF12E9A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80110" y="6405064"/>
            <a:ext cx="146190" cy="182737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F46F4108-7117-0842-8E09-5A40D6E9853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85172" y="6448973"/>
            <a:ext cx="107637" cy="123014"/>
          </a:xfrm>
          <a:prstGeom prst="rect">
            <a:avLst/>
          </a:prstGeom>
        </p:spPr>
      </p:pic>
      <p:sp>
        <p:nvSpPr>
          <p:cNvPr id="83" name="TextBox 82">
            <a:extLst>
              <a:ext uri="{FF2B5EF4-FFF2-40B4-BE49-F238E27FC236}">
                <a16:creationId xmlns:a16="http://schemas.microsoft.com/office/drawing/2014/main" id="{6E3CFE9E-83A1-404E-9EC9-2E5A1FA8A1DD}"/>
              </a:ext>
            </a:extLst>
          </p:cNvPr>
          <p:cNvSpPr txBox="1"/>
          <p:nvPr/>
        </p:nvSpPr>
        <p:spPr>
          <a:xfrm>
            <a:off x="4086618" y="6227160"/>
            <a:ext cx="2116440" cy="50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solidFill>
                  <a:srgbClr val="A41A5C"/>
                </a:solidFill>
              </a:rPr>
              <a:t>AVAILABLE EVERY DAY</a:t>
            </a:r>
          </a:p>
          <a:p>
            <a:pPr algn="ctr"/>
            <a:r>
              <a:rPr lang="en-US" sz="800" dirty="0">
                <a:solidFill>
                  <a:srgbClr val="A41A5C"/>
                </a:solidFill>
              </a:rPr>
              <a:t>WATER, SALAD, FRESHLY BAKED BREAD</a:t>
            </a:r>
            <a:br>
              <a:rPr lang="en-US" sz="800" dirty="0">
                <a:solidFill>
                  <a:srgbClr val="A41A5C"/>
                </a:solidFill>
              </a:rPr>
            </a:br>
            <a:r>
              <a:rPr lang="en-US" sz="800" dirty="0">
                <a:solidFill>
                  <a:srgbClr val="A41A5C"/>
                </a:solidFill>
              </a:rPr>
              <a:t>YOGHURT AND FRESH FRUIT</a:t>
            </a:r>
            <a:endParaRPr lang="en-US" sz="700" dirty="0">
              <a:solidFill>
                <a:srgbClr val="A41A5C"/>
              </a:solidFill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575B43F9-F7C6-3F4F-8C69-3ECB0E625665}"/>
              </a:ext>
            </a:extLst>
          </p:cNvPr>
          <p:cNvSpPr txBox="1"/>
          <p:nvPr/>
        </p:nvSpPr>
        <p:spPr>
          <a:xfrm>
            <a:off x="6595539" y="6369474"/>
            <a:ext cx="82919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rgbClr val="A41A5C"/>
                </a:solidFill>
              </a:rPr>
              <a:t>Vegetarian</a:t>
            </a:r>
            <a:endParaRPr lang="en-US" sz="700" dirty="0">
              <a:solidFill>
                <a:srgbClr val="A41A5C"/>
              </a:solidFill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7067E61C-A827-A440-A72F-1F2F060AB2F8}"/>
              </a:ext>
            </a:extLst>
          </p:cNvPr>
          <p:cNvSpPr txBox="1"/>
          <p:nvPr/>
        </p:nvSpPr>
        <p:spPr>
          <a:xfrm>
            <a:off x="7482637" y="6380707"/>
            <a:ext cx="69657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rgbClr val="A41A5C"/>
                </a:solidFill>
              </a:rPr>
              <a:t>Oily fish</a:t>
            </a:r>
            <a:endParaRPr lang="en-US" sz="700" dirty="0">
              <a:solidFill>
                <a:srgbClr val="A41A5C"/>
              </a:solidFill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1577F786-4571-E14F-9134-54A10BBE5074}"/>
              </a:ext>
            </a:extLst>
          </p:cNvPr>
          <p:cNvSpPr txBox="1"/>
          <p:nvPr/>
        </p:nvSpPr>
        <p:spPr>
          <a:xfrm>
            <a:off x="8238270" y="6369474"/>
            <a:ext cx="82995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rgbClr val="A41A5C"/>
                </a:solidFill>
              </a:rPr>
              <a:t>Wholegrain</a:t>
            </a:r>
            <a:endParaRPr lang="en-US" sz="700" dirty="0">
              <a:solidFill>
                <a:srgbClr val="A41A5C"/>
              </a:solidFill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A9A89E72-C11F-A045-8306-29BCA2F9E135}"/>
              </a:ext>
            </a:extLst>
          </p:cNvPr>
          <p:cNvSpPr txBox="1"/>
          <p:nvPr/>
        </p:nvSpPr>
        <p:spPr>
          <a:xfrm>
            <a:off x="9147354" y="6369474"/>
            <a:ext cx="59655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rgbClr val="A41A5C"/>
                </a:solidFill>
              </a:rPr>
              <a:t>Fruity!</a:t>
            </a:r>
            <a:endParaRPr lang="en-US" sz="700" dirty="0">
              <a:solidFill>
                <a:srgbClr val="A41A5C"/>
              </a:solidFill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0DC3FBBB-ADCB-8241-A3C5-5FEA1F98CEF0}"/>
              </a:ext>
            </a:extLst>
          </p:cNvPr>
          <p:cNvSpPr txBox="1"/>
          <p:nvPr/>
        </p:nvSpPr>
        <p:spPr>
          <a:xfrm>
            <a:off x="9816674" y="6369474"/>
            <a:ext cx="133419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rgbClr val="A41A5C"/>
                </a:solidFill>
              </a:rPr>
              <a:t>Nutritionist’s choice</a:t>
            </a:r>
            <a:endParaRPr lang="en-US" sz="700" dirty="0">
              <a:solidFill>
                <a:srgbClr val="A41A5C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13935FA-F5D7-A448-8F02-ACC86C9CB76A}"/>
              </a:ext>
            </a:extLst>
          </p:cNvPr>
          <p:cNvSpPr/>
          <p:nvPr/>
        </p:nvSpPr>
        <p:spPr>
          <a:xfrm>
            <a:off x="11418849" y="6227160"/>
            <a:ext cx="546410" cy="561692"/>
          </a:xfrm>
          <a:prstGeom prst="rect">
            <a:avLst/>
          </a:prstGeom>
          <a:solidFill>
            <a:srgbClr val="F5DD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548265A-4B6B-6187-E583-A5E592E90AF2}"/>
              </a:ext>
            </a:extLst>
          </p:cNvPr>
          <p:cNvSpPr txBox="1"/>
          <p:nvPr/>
        </p:nvSpPr>
        <p:spPr>
          <a:xfrm rot="16200000">
            <a:off x="-1266781" y="3478617"/>
            <a:ext cx="3359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A41A5C"/>
                </a:solidFill>
              </a:rPr>
              <a:t>AUTUMN/</a:t>
            </a:r>
            <a:r>
              <a:rPr lang="en-US" sz="2400" b="1" dirty="0">
                <a:solidFill>
                  <a:srgbClr val="C84E11"/>
                </a:solidFill>
              </a:rPr>
              <a:t>WINTER</a:t>
            </a:r>
            <a:r>
              <a:rPr lang="en-US" sz="2400" b="1" dirty="0"/>
              <a:t> </a:t>
            </a:r>
            <a:r>
              <a:rPr lang="en-US" sz="2400" b="1" dirty="0">
                <a:solidFill>
                  <a:srgbClr val="A41A5C"/>
                </a:solidFill>
              </a:rPr>
              <a:t>2022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C5F4D11-874A-42D7-BB3B-0238FEED2B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5745565"/>
              </p:ext>
            </p:extLst>
          </p:nvPr>
        </p:nvGraphicFramePr>
        <p:xfrm>
          <a:off x="617445" y="1662023"/>
          <a:ext cx="10612807" cy="4235349"/>
        </p:xfrm>
        <a:graphic>
          <a:graphicData uri="http://schemas.openxmlformats.org/drawingml/2006/table">
            <a:tbl>
              <a:tblPr/>
              <a:tblGrid>
                <a:gridCol w="1415541">
                  <a:extLst>
                    <a:ext uri="{9D8B030D-6E8A-4147-A177-3AD203B41FA5}">
                      <a16:colId xmlns:a16="http://schemas.microsoft.com/office/drawing/2014/main" val="1135228346"/>
                    </a:ext>
                  </a:extLst>
                </a:gridCol>
                <a:gridCol w="1890944">
                  <a:extLst>
                    <a:ext uri="{9D8B030D-6E8A-4147-A177-3AD203B41FA5}">
                      <a16:colId xmlns:a16="http://schemas.microsoft.com/office/drawing/2014/main" val="1015014485"/>
                    </a:ext>
                  </a:extLst>
                </a:gridCol>
                <a:gridCol w="1811045">
                  <a:extLst>
                    <a:ext uri="{9D8B030D-6E8A-4147-A177-3AD203B41FA5}">
                      <a16:colId xmlns:a16="http://schemas.microsoft.com/office/drawing/2014/main" val="315292291"/>
                    </a:ext>
                  </a:extLst>
                </a:gridCol>
                <a:gridCol w="1864310">
                  <a:extLst>
                    <a:ext uri="{9D8B030D-6E8A-4147-A177-3AD203B41FA5}">
                      <a16:colId xmlns:a16="http://schemas.microsoft.com/office/drawing/2014/main" val="1497526146"/>
                    </a:ext>
                  </a:extLst>
                </a:gridCol>
                <a:gridCol w="1815125">
                  <a:extLst>
                    <a:ext uri="{9D8B030D-6E8A-4147-A177-3AD203B41FA5}">
                      <a16:colId xmlns:a16="http://schemas.microsoft.com/office/drawing/2014/main" val="1747286212"/>
                    </a:ext>
                  </a:extLst>
                </a:gridCol>
                <a:gridCol w="1815842">
                  <a:extLst>
                    <a:ext uri="{9D8B030D-6E8A-4147-A177-3AD203B41FA5}">
                      <a16:colId xmlns:a16="http://schemas.microsoft.com/office/drawing/2014/main" val="3806625820"/>
                    </a:ext>
                  </a:extLst>
                </a:gridCol>
              </a:tblGrid>
              <a:tr h="51874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Hot Main Dish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84E1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Cheese and Tomato Pizza </a:t>
                      </a:r>
                    </a:p>
                    <a:p>
                      <a:pPr algn="ctr" fontAlgn="ctr"/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BB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Chicken Tikka Masala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7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Roast Turkey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B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Beef Lasagne</a:t>
                      </a:r>
                    </a:p>
                    <a:p>
                      <a:pPr algn="ctr" fontAlgn="ctr"/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7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Breaded Fish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B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8109267"/>
                  </a:ext>
                </a:extLst>
              </a:tr>
              <a:tr h="35351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Served with Peas and Carrots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B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Served with Wholemeal Rice</a:t>
                      </a:r>
                    </a:p>
                    <a:p>
                      <a:pPr algn="ctr" rtl="0" fontAlgn="ctr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7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Served with Roast Potatoes and Gravy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B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Served with, Broccoli and Sweetcorn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7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Served with Chips, Peas and Beans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B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7877792"/>
                  </a:ext>
                </a:extLst>
              </a:tr>
              <a:tr h="39706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Alternative Dish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33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Vegetarian Sausage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E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Macaroni Cheese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5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Vegan Sausage Casserole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E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Vegetarian Bolognese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5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Quorn Dippers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5799461"/>
                  </a:ext>
                </a:extLst>
              </a:tr>
              <a:tr h="42011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Served with Mashed Potato and Gravy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E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Served with Sweetcorn and Salad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5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Served with Carrots and Cabbage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E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Served with Wholemeal Pasta, Broccoli and Sweetcorn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5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Served with Chips, Peas and Beans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2349800"/>
                  </a:ext>
                </a:extLst>
              </a:tr>
              <a:tr h="338143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Third Choice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84E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BB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Jacket Potato with Salmon Mayonnaise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7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B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7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B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0366478"/>
                  </a:ext>
                </a:extLst>
              </a:tr>
              <a:tr h="52898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Salads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3366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Freshly Prepared Salads</a:t>
                      </a: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Available every day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EE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5E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EE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5E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6720157"/>
                  </a:ext>
                </a:extLst>
              </a:tr>
              <a:tr h="22158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Jacket Potato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84E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Jacket Potato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BB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Jacket Potato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7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Jacket Potato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B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Jacket Potato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7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Jacket Potato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B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3246410"/>
                  </a:ext>
                </a:extLst>
              </a:tr>
              <a:tr h="16394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With a choice of fillings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BB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With a choice of fillings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7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With a choice of fillings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B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With a choice of fillings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7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With a choice of fillings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B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4620589"/>
                  </a:ext>
                </a:extLst>
              </a:tr>
              <a:tr h="33302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Pasta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3366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Tomato Pasta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EE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5E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EE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5E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3897351"/>
                  </a:ext>
                </a:extLst>
              </a:tr>
              <a:tr h="30955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Wholemeal Pasta with homemade Tomato Sauce</a:t>
                      </a:r>
                    </a:p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Available every day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EE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5E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EE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5E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6029088"/>
                  </a:ext>
                </a:extLst>
              </a:tr>
              <a:tr h="266416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Vegetables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84E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Carrots and Peas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B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Sweetcorn and Fresh Salad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7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Carrots and Cabbage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B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Broccoli and Sweetcorn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7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Peas and Beans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B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0212235"/>
                  </a:ext>
                </a:extLst>
              </a:tr>
              <a:tr h="384253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Dessert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33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Vanilla Ice Cream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E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Hot Chocolate Sponge with Chocolate Custard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5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Banana Cake</a:t>
                      </a:r>
                    </a:p>
                    <a:p>
                      <a:pPr algn="ctr" fontAlgn="ctr"/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E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 Brownie</a:t>
                      </a:r>
                    </a:p>
                    <a:p>
                      <a:pPr algn="ctr" fontAlgn="ctr"/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5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Lemon Slice</a:t>
                      </a:r>
                    </a:p>
                    <a:p>
                      <a:pPr algn="ctr" fontAlgn="ctr"/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594449"/>
                  </a:ext>
                </a:extLst>
              </a:tr>
            </a:tbl>
          </a:graphicData>
        </a:graphic>
      </p:graphicFrame>
      <p:pic>
        <p:nvPicPr>
          <p:cNvPr id="29" name="Picture 28">
            <a:extLst>
              <a:ext uri="{FF2B5EF4-FFF2-40B4-BE49-F238E27FC236}">
                <a16:creationId xmlns:a16="http://schemas.microsoft.com/office/drawing/2014/main" id="{BEEBB5A5-FBAF-44A7-9835-3656F404A8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17630" y="2616195"/>
            <a:ext cx="123292" cy="21135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D5E5A6FB-3B59-40AE-B8A5-95549E9961E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73662" y="2634355"/>
            <a:ext cx="146190" cy="18273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4025F2AC-A9AF-48ED-866D-FEA0F4398D7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45770" y="2579135"/>
            <a:ext cx="146190" cy="182737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893AA36D-6DF8-44D6-858C-69E7F3B0564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79702" y="2607706"/>
            <a:ext cx="146190" cy="182737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B832A86A-59F2-4B20-82FC-6F0A705657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31598" y="1813536"/>
            <a:ext cx="146190" cy="182737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CC7C5B8C-85B5-48C3-BB83-764E15750A9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08620" y="5620370"/>
            <a:ext cx="123292" cy="172323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BAC379FE-CE53-4613-B323-6A363984B22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90776" y="1846129"/>
            <a:ext cx="107637" cy="123014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82751221-62EE-4818-99F7-93384E813E5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46961" y="2615954"/>
            <a:ext cx="107637" cy="123014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E04F0903-06AB-4BAA-B795-BE6EB008CA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54728" y="2599683"/>
            <a:ext cx="123292" cy="211358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9604F21B-4672-4AFE-99CE-0F11F4F785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86320" y="2713201"/>
            <a:ext cx="123292" cy="211358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D5F1B1EF-1A26-41CF-887D-0201891F93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33258" y="2623168"/>
            <a:ext cx="123292" cy="211358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6156EF89-CEC7-44F2-91E7-1772C4C6FF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22723" y="2609117"/>
            <a:ext cx="123292" cy="211358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2E5302DA-E944-4630-B9ED-420E83AC23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96560" y="1757324"/>
            <a:ext cx="123292" cy="211358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B4E2B3AD-88AB-4665-B9F0-960011A6BFF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18915" y="3528333"/>
            <a:ext cx="158162" cy="123014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AA56EE05-E2B0-4DA6-8F03-EEE7F13B4D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17223" y="4633479"/>
            <a:ext cx="123292" cy="211358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F62AE031-F545-4D5E-B24A-0F7A2825283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68331" y="4691827"/>
            <a:ext cx="107637" cy="123014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E645726D-8C54-4ACB-AD76-0BB5C711B1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0347" y="4194075"/>
            <a:ext cx="123292" cy="211358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9FD40014-1F58-475A-A198-4C03854202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26076" y="4194075"/>
            <a:ext cx="123292" cy="211358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1A2372F4-E8B8-4BA8-911A-4C43B332BF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55313" y="4219725"/>
            <a:ext cx="123292" cy="211358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DA5D4352-4A48-4836-8BC2-9A28040E6C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90500" y="4214623"/>
            <a:ext cx="123292" cy="211358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5C2A7961-8BAE-4BD7-A49D-AF4F51F8A3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93082" y="4214623"/>
            <a:ext cx="123292" cy="211358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2D9675A2-6FC3-4970-8A00-D6C25AEBBE1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09316" y="4232970"/>
            <a:ext cx="146190" cy="182737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E5175E43-362A-4B52-B915-160AB3A92C5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97127" y="4231639"/>
            <a:ext cx="146190" cy="182737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74FDCA52-8E1E-4807-8788-57E66EAF879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05422" y="4252187"/>
            <a:ext cx="146190" cy="182737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924E84ED-FCF5-4CAB-9B32-90A8BB00802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43577" y="4253517"/>
            <a:ext cx="146190" cy="182737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3749CCE5-BFE5-427E-823C-5C3C088A0CD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39867" y="4233760"/>
            <a:ext cx="146190" cy="182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378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DEABF1D-B9AE-1D40-8972-AA05499407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4596734" y="576356"/>
            <a:ext cx="421262" cy="15165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2D07AF4-38C8-9C4F-97F4-D7C1CEFDE3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2740788" y="563563"/>
            <a:ext cx="392324" cy="151654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A315A8F-EAD9-D544-8112-BFE6F341EC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6437354" y="577081"/>
            <a:ext cx="392324" cy="151654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F59DC2D-484D-0C48-AE6B-3FA12E0FDC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10077353" y="577083"/>
            <a:ext cx="392324" cy="151654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FD927CD-5B8F-9849-9DEC-A612E97626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8227934" y="576356"/>
            <a:ext cx="421262" cy="151654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B166C61-1F2D-EA46-B02F-CFFA771E70ED}"/>
              </a:ext>
            </a:extLst>
          </p:cNvPr>
          <p:cNvSpPr txBox="1"/>
          <p:nvPr/>
        </p:nvSpPr>
        <p:spPr>
          <a:xfrm>
            <a:off x="1911927" y="118753"/>
            <a:ext cx="33963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chemeClr val="bg1"/>
                </a:solidFill>
                <a:cs typeface="Futura Medium" panose="020B0602020204020303" pitchFamily="34" charset="-79"/>
              </a:rPr>
              <a:t>W/C: </a:t>
            </a:r>
            <a:r>
              <a:rPr lang="en-GB" sz="1200" b="1">
                <a:solidFill>
                  <a:schemeClr val="bg1"/>
                </a:solidFill>
                <a:cs typeface="Futura Medium" panose="020B0602020204020303" pitchFamily="34" charset="-79"/>
              </a:rPr>
              <a:t>xx/xx, xx/xx, xx/xx, xx/xx, xx/xx, xx/xx, </a:t>
            </a:r>
            <a:br>
              <a:rPr lang="en-GB" sz="1200" b="1">
                <a:solidFill>
                  <a:schemeClr val="bg1"/>
                </a:solidFill>
                <a:cs typeface="Futura Medium" panose="020B0602020204020303" pitchFamily="34" charset="-79"/>
              </a:rPr>
            </a:br>
            <a:r>
              <a:rPr lang="en-GB" sz="1200" b="1">
                <a:solidFill>
                  <a:schemeClr val="bg1"/>
                </a:solidFill>
                <a:cs typeface="Futura Medium" panose="020B0602020204020303" pitchFamily="34" charset="-79"/>
              </a:rPr>
              <a:t>xx/xx, xx/xx, xx/xx, xx/xx, xx/xx, xx/xx, xx/xx, xx/xx, xx/xx, xx/xx, xx/xx, xx/xx, </a:t>
            </a:r>
            <a:endParaRPr lang="en-GB" sz="1200">
              <a:solidFill>
                <a:schemeClr val="bg1"/>
              </a:solidFill>
              <a:cs typeface="Futura Medium" panose="020B0602020204020303" pitchFamily="34" charset="-79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0A2B2BC-1568-7C40-BA00-8C37C4D5E441}"/>
              </a:ext>
            </a:extLst>
          </p:cNvPr>
          <p:cNvSpPr txBox="1"/>
          <p:nvPr/>
        </p:nvSpPr>
        <p:spPr>
          <a:xfrm>
            <a:off x="132060" y="201389"/>
            <a:ext cx="1412525" cy="599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900"/>
              </a:lnSpc>
            </a:pPr>
            <a:r>
              <a:rPr lang="en-US" sz="2400" b="1">
                <a:solidFill>
                  <a:schemeClr val="bg1"/>
                </a:solidFill>
                <a:cs typeface="Futura Medium" panose="020B0602020204020303" pitchFamily="34" charset="-79"/>
              </a:rPr>
              <a:t>WEEK 2 </a:t>
            </a:r>
            <a:br>
              <a:rPr lang="en-US" sz="2400" b="1">
                <a:solidFill>
                  <a:schemeClr val="bg1"/>
                </a:solidFill>
                <a:cs typeface="Futura Medium" panose="020B0602020204020303" pitchFamily="34" charset="-79"/>
              </a:rPr>
            </a:br>
            <a:r>
              <a:rPr lang="en-US" sz="2400" b="1">
                <a:solidFill>
                  <a:schemeClr val="bg1"/>
                </a:solidFill>
                <a:cs typeface="Futura Medium" panose="020B0602020204020303" pitchFamily="34" charset="-79"/>
              </a:rPr>
              <a:t>MENU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97F4D90-288B-234C-8871-73D738FD017E}"/>
              </a:ext>
            </a:extLst>
          </p:cNvPr>
          <p:cNvSpPr txBox="1"/>
          <p:nvPr/>
        </p:nvSpPr>
        <p:spPr>
          <a:xfrm>
            <a:off x="2178680" y="1173665"/>
            <a:ext cx="15165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>
                <a:solidFill>
                  <a:schemeClr val="bg1"/>
                </a:solidFill>
                <a:cs typeface="Futura Medium" panose="020B0602020204020303" pitchFamily="34" charset="-79"/>
              </a:rPr>
              <a:t>MONDAY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B5D0D13-6CA9-7A4D-85D2-DAD9AA1E15CD}"/>
              </a:ext>
            </a:extLst>
          </p:cNvPr>
          <p:cNvSpPr txBox="1"/>
          <p:nvPr/>
        </p:nvSpPr>
        <p:spPr>
          <a:xfrm>
            <a:off x="4120346" y="1173664"/>
            <a:ext cx="14229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>
                <a:solidFill>
                  <a:schemeClr val="bg1"/>
                </a:solidFill>
                <a:cs typeface="Futura Medium" panose="020B0602020204020303" pitchFamily="34" charset="-79"/>
              </a:rPr>
              <a:t>TUESDAY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D6CD730-D72A-2343-9877-FDC789ED9332}"/>
              </a:ext>
            </a:extLst>
          </p:cNvPr>
          <p:cNvSpPr txBox="1"/>
          <p:nvPr/>
        </p:nvSpPr>
        <p:spPr>
          <a:xfrm>
            <a:off x="5885689" y="1173664"/>
            <a:ext cx="14761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>
                <a:solidFill>
                  <a:schemeClr val="bg1"/>
                </a:solidFill>
                <a:cs typeface="Futura Medium" panose="020B0602020204020303" pitchFamily="34" charset="-79"/>
              </a:rPr>
              <a:t>WEDNESDAY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118D6B5-D874-9F47-953F-03DBF0C89E2B}"/>
              </a:ext>
            </a:extLst>
          </p:cNvPr>
          <p:cNvSpPr txBox="1"/>
          <p:nvPr/>
        </p:nvSpPr>
        <p:spPr>
          <a:xfrm>
            <a:off x="7748683" y="1173664"/>
            <a:ext cx="14481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>
                <a:solidFill>
                  <a:schemeClr val="bg1"/>
                </a:solidFill>
                <a:cs typeface="Futura Medium" panose="020B0602020204020303" pitchFamily="34" charset="-79"/>
              </a:rPr>
              <a:t>THURSDAY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713B12D-1722-0345-B7F8-1046FDF18D3F}"/>
              </a:ext>
            </a:extLst>
          </p:cNvPr>
          <p:cNvSpPr txBox="1"/>
          <p:nvPr/>
        </p:nvSpPr>
        <p:spPr>
          <a:xfrm>
            <a:off x="9549438" y="1173665"/>
            <a:ext cx="14481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>
                <a:solidFill>
                  <a:schemeClr val="bg1"/>
                </a:solidFill>
                <a:cs typeface="Futura Medium" panose="020B0602020204020303" pitchFamily="34" charset="-79"/>
              </a:rPr>
              <a:t>FRIDAY</a:t>
            </a:r>
          </a:p>
        </p:txBody>
      </p:sp>
      <p:pic>
        <p:nvPicPr>
          <p:cNvPr id="72" name="Picture 71">
            <a:extLst>
              <a:ext uri="{FF2B5EF4-FFF2-40B4-BE49-F238E27FC236}">
                <a16:creationId xmlns:a16="http://schemas.microsoft.com/office/drawing/2014/main" id="{53C164B1-B5EF-BA45-9CE8-188433D9B3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95880" y="6390753"/>
            <a:ext cx="123292" cy="211358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9285F1D4-030B-BC40-A161-AA906BAC99D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00955" y="6434925"/>
            <a:ext cx="158162" cy="123014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8621B944-2E07-E944-BA90-21ED5FB217C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8228" y="6410271"/>
            <a:ext cx="123292" cy="172323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145E0437-2F29-D843-A133-DB0EAEEEBAB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07195" y="6405064"/>
            <a:ext cx="146190" cy="182737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219D28BD-55FD-AA49-9BBE-31B0BDC7A59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84121" y="6421553"/>
            <a:ext cx="107637" cy="123014"/>
          </a:xfrm>
          <a:prstGeom prst="rect">
            <a:avLst/>
          </a:prstGeom>
        </p:spPr>
      </p:pic>
      <p:sp>
        <p:nvSpPr>
          <p:cNvPr id="79" name="TextBox 78">
            <a:extLst>
              <a:ext uri="{FF2B5EF4-FFF2-40B4-BE49-F238E27FC236}">
                <a16:creationId xmlns:a16="http://schemas.microsoft.com/office/drawing/2014/main" id="{40BBBD59-0A00-FC41-8008-D8889BBF54DF}"/>
              </a:ext>
            </a:extLst>
          </p:cNvPr>
          <p:cNvSpPr txBox="1"/>
          <p:nvPr/>
        </p:nvSpPr>
        <p:spPr>
          <a:xfrm>
            <a:off x="6595539" y="6369474"/>
            <a:ext cx="82919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rgbClr val="A41A5C"/>
                </a:solidFill>
              </a:rPr>
              <a:t>Vegetarian</a:t>
            </a:r>
            <a:endParaRPr lang="en-US" sz="700" dirty="0">
              <a:solidFill>
                <a:srgbClr val="A41A5C"/>
              </a:solidFill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5DF49FA4-6DB8-F245-BD35-57697E353E7D}"/>
              </a:ext>
            </a:extLst>
          </p:cNvPr>
          <p:cNvSpPr txBox="1"/>
          <p:nvPr/>
        </p:nvSpPr>
        <p:spPr>
          <a:xfrm>
            <a:off x="7530962" y="6359657"/>
            <a:ext cx="69657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rgbClr val="A41A5C"/>
                </a:solidFill>
              </a:rPr>
              <a:t>Oily fish</a:t>
            </a:r>
            <a:endParaRPr lang="en-US" sz="700" dirty="0">
              <a:solidFill>
                <a:srgbClr val="A41A5C"/>
              </a:solidFill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F45919C3-4BD5-ED4B-9D24-6E221789CB5F}"/>
              </a:ext>
            </a:extLst>
          </p:cNvPr>
          <p:cNvSpPr txBox="1"/>
          <p:nvPr/>
        </p:nvSpPr>
        <p:spPr>
          <a:xfrm>
            <a:off x="8238270" y="6369474"/>
            <a:ext cx="82995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rgbClr val="A41A5C"/>
                </a:solidFill>
              </a:rPr>
              <a:t>Wholegrain</a:t>
            </a:r>
            <a:endParaRPr lang="en-US" sz="700" dirty="0">
              <a:solidFill>
                <a:srgbClr val="A41A5C"/>
              </a:solidFill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75369868-3799-0C43-B3E4-471B1E6F0A32}"/>
              </a:ext>
            </a:extLst>
          </p:cNvPr>
          <p:cNvSpPr txBox="1"/>
          <p:nvPr/>
        </p:nvSpPr>
        <p:spPr>
          <a:xfrm>
            <a:off x="9147354" y="6369474"/>
            <a:ext cx="59655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rgbClr val="A41A5C"/>
                </a:solidFill>
              </a:rPr>
              <a:t>Fruity!</a:t>
            </a:r>
            <a:endParaRPr lang="en-US" sz="700" dirty="0">
              <a:solidFill>
                <a:srgbClr val="A41A5C"/>
              </a:solidFill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07C21322-5F92-F44C-8BCA-03522BC3B0FC}"/>
              </a:ext>
            </a:extLst>
          </p:cNvPr>
          <p:cNvSpPr txBox="1"/>
          <p:nvPr/>
        </p:nvSpPr>
        <p:spPr>
          <a:xfrm>
            <a:off x="9816674" y="6369474"/>
            <a:ext cx="133419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rgbClr val="A41A5C"/>
                </a:solidFill>
              </a:rPr>
              <a:t>Nutritionist’s choice</a:t>
            </a:r>
            <a:endParaRPr lang="en-US" sz="700" dirty="0">
              <a:solidFill>
                <a:srgbClr val="A41A5C"/>
              </a:solidFill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BC8AE9B9-8A8F-6E4B-AB7E-796279EE66D3}"/>
              </a:ext>
            </a:extLst>
          </p:cNvPr>
          <p:cNvSpPr txBox="1"/>
          <p:nvPr/>
        </p:nvSpPr>
        <p:spPr>
          <a:xfrm>
            <a:off x="4086618" y="6227160"/>
            <a:ext cx="2116440" cy="50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solidFill>
                  <a:srgbClr val="A41A5C"/>
                </a:solidFill>
              </a:rPr>
              <a:t>AVAILABLE EVERY DAY</a:t>
            </a:r>
          </a:p>
          <a:p>
            <a:pPr algn="ctr"/>
            <a:r>
              <a:rPr lang="en-US" sz="800" dirty="0">
                <a:solidFill>
                  <a:srgbClr val="A41A5C"/>
                </a:solidFill>
              </a:rPr>
              <a:t>WATER, SALAD, FRESHLY BAKED BREAD</a:t>
            </a:r>
            <a:br>
              <a:rPr lang="en-US" sz="800" dirty="0">
                <a:solidFill>
                  <a:srgbClr val="A41A5C"/>
                </a:solidFill>
              </a:rPr>
            </a:br>
            <a:r>
              <a:rPr lang="en-US" sz="800" dirty="0">
                <a:solidFill>
                  <a:srgbClr val="A41A5C"/>
                </a:solidFill>
              </a:rPr>
              <a:t>YOGHURT AND FRESH FRUIT</a:t>
            </a:r>
            <a:endParaRPr lang="en-US" sz="700" dirty="0">
              <a:solidFill>
                <a:srgbClr val="A41A5C"/>
              </a:solidFill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A1CB87DF-1425-3041-B24B-23BA7C6B0E6E}"/>
              </a:ext>
            </a:extLst>
          </p:cNvPr>
          <p:cNvSpPr txBox="1"/>
          <p:nvPr/>
        </p:nvSpPr>
        <p:spPr>
          <a:xfrm>
            <a:off x="1544585" y="6165604"/>
            <a:ext cx="2504509" cy="623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solidFill>
                  <a:srgbClr val="A41A5C"/>
                </a:solidFill>
              </a:rPr>
              <a:t>PACKED LUNCH – AVAILABLE DAILY</a:t>
            </a:r>
          </a:p>
          <a:p>
            <a:pPr algn="ctr"/>
            <a:r>
              <a:rPr lang="en-US" sz="800" dirty="0">
                <a:solidFill>
                  <a:srgbClr val="A41A5C"/>
                </a:solidFill>
              </a:rPr>
              <a:t>HAM </a:t>
            </a:r>
            <a:r>
              <a:rPr lang="en-US" sz="800" i="1" dirty="0">
                <a:solidFill>
                  <a:srgbClr val="A41A5C"/>
                </a:solidFill>
              </a:rPr>
              <a:t>OR</a:t>
            </a:r>
            <a:r>
              <a:rPr lang="en-US" sz="800" dirty="0">
                <a:solidFill>
                  <a:srgbClr val="A41A5C"/>
                </a:solidFill>
              </a:rPr>
              <a:t> CHEESE SANDWICH </a:t>
            </a:r>
            <a:r>
              <a:rPr lang="en-US" sz="800" i="1" dirty="0">
                <a:solidFill>
                  <a:srgbClr val="A41A5C"/>
                </a:solidFill>
              </a:rPr>
              <a:t>OR</a:t>
            </a:r>
            <a:r>
              <a:rPr lang="en-US" sz="800" dirty="0">
                <a:solidFill>
                  <a:srgbClr val="A41A5C"/>
                </a:solidFill>
              </a:rPr>
              <a:t> DAILY SPECIAL </a:t>
            </a:r>
            <a:br>
              <a:rPr lang="en-US" sz="800" dirty="0">
                <a:solidFill>
                  <a:srgbClr val="A41A5C"/>
                </a:solidFill>
              </a:rPr>
            </a:b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A41A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VEGETABLES AND FRESH FRUIT </a:t>
            </a: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srgbClr val="A41A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/>
            </a:r>
            <a:b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srgbClr val="A41A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A41A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DESSERT OF THE DAY</a:t>
            </a:r>
            <a:endParaRPr lang="en-US" sz="700" dirty="0">
              <a:solidFill>
                <a:srgbClr val="A41A5C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421D896-F523-7E72-57CC-6D482AE76A30}"/>
              </a:ext>
            </a:extLst>
          </p:cNvPr>
          <p:cNvSpPr/>
          <p:nvPr/>
        </p:nvSpPr>
        <p:spPr>
          <a:xfrm>
            <a:off x="11418849" y="6227160"/>
            <a:ext cx="546410" cy="561692"/>
          </a:xfrm>
          <a:prstGeom prst="rect">
            <a:avLst/>
          </a:prstGeom>
          <a:solidFill>
            <a:srgbClr val="F5DD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639CF1C-1809-89D6-6D8F-378BF15DA228}"/>
              </a:ext>
            </a:extLst>
          </p:cNvPr>
          <p:cNvSpPr txBox="1"/>
          <p:nvPr/>
        </p:nvSpPr>
        <p:spPr>
          <a:xfrm rot="16200000">
            <a:off x="-1266781" y="3478617"/>
            <a:ext cx="3359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A41A5C"/>
                </a:solidFill>
              </a:rPr>
              <a:t>AUTUMN/</a:t>
            </a:r>
            <a:r>
              <a:rPr lang="en-US" sz="2400" b="1" dirty="0">
                <a:solidFill>
                  <a:srgbClr val="C84E11"/>
                </a:solidFill>
              </a:rPr>
              <a:t>WINTER</a:t>
            </a:r>
            <a:r>
              <a:rPr lang="en-US" sz="2400" b="1" dirty="0"/>
              <a:t> </a:t>
            </a:r>
            <a:r>
              <a:rPr lang="en-US" sz="2400" b="1" dirty="0">
                <a:solidFill>
                  <a:srgbClr val="A41A5C"/>
                </a:solidFill>
              </a:rPr>
              <a:t>2022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0BDB424-049E-4444-9E0A-9497418B93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0126039"/>
              </p:ext>
            </p:extLst>
          </p:nvPr>
        </p:nvGraphicFramePr>
        <p:xfrm>
          <a:off x="1169920" y="1675640"/>
          <a:ext cx="10066276" cy="4017878"/>
        </p:xfrm>
        <a:graphic>
          <a:graphicData uri="http://schemas.openxmlformats.org/drawingml/2006/table">
            <a:tbl>
              <a:tblPr/>
              <a:tblGrid>
                <a:gridCol w="877888">
                  <a:extLst>
                    <a:ext uri="{9D8B030D-6E8A-4147-A177-3AD203B41FA5}">
                      <a16:colId xmlns:a16="http://schemas.microsoft.com/office/drawing/2014/main" val="500961141"/>
                    </a:ext>
                  </a:extLst>
                </a:gridCol>
                <a:gridCol w="1864310">
                  <a:extLst>
                    <a:ext uri="{9D8B030D-6E8A-4147-A177-3AD203B41FA5}">
                      <a16:colId xmlns:a16="http://schemas.microsoft.com/office/drawing/2014/main" val="3614127256"/>
                    </a:ext>
                  </a:extLst>
                </a:gridCol>
                <a:gridCol w="1819923">
                  <a:extLst>
                    <a:ext uri="{9D8B030D-6E8A-4147-A177-3AD203B41FA5}">
                      <a16:colId xmlns:a16="http://schemas.microsoft.com/office/drawing/2014/main" val="2485198002"/>
                    </a:ext>
                  </a:extLst>
                </a:gridCol>
                <a:gridCol w="1819922">
                  <a:extLst>
                    <a:ext uri="{9D8B030D-6E8A-4147-A177-3AD203B41FA5}">
                      <a16:colId xmlns:a16="http://schemas.microsoft.com/office/drawing/2014/main" val="166895105"/>
                    </a:ext>
                  </a:extLst>
                </a:gridCol>
                <a:gridCol w="1859415">
                  <a:extLst>
                    <a:ext uri="{9D8B030D-6E8A-4147-A177-3AD203B41FA5}">
                      <a16:colId xmlns:a16="http://schemas.microsoft.com/office/drawing/2014/main" val="2326847812"/>
                    </a:ext>
                  </a:extLst>
                </a:gridCol>
                <a:gridCol w="1824818">
                  <a:extLst>
                    <a:ext uri="{9D8B030D-6E8A-4147-A177-3AD203B41FA5}">
                      <a16:colId xmlns:a16="http://schemas.microsoft.com/office/drawing/2014/main" val="2313726763"/>
                    </a:ext>
                  </a:extLst>
                </a:gridCol>
              </a:tblGrid>
              <a:tr h="35258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Hot Main Dish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84E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Cheese and Tomato Pizza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BB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Pork Sausage, Mash and Gravy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7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Roast Gammon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B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Keralan Chicken Curry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7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Breaded Fish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B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5556536"/>
                  </a:ext>
                </a:extLst>
              </a:tr>
              <a:tr h="38012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Served with Carrot and Cucumber Sticks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BB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Served with Peas and Broccoli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7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Served with Yorkshire Pudding, Mashed Potato and Gravy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B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Served with Wholemeal Rice, Sweetcorn and Green Beans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7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Served with Chips, Peas and Beans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B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0679971"/>
                  </a:ext>
                </a:extLst>
              </a:tr>
              <a:tr h="27545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Alternative Dish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33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Chinese Vegetable Noodles</a:t>
                      </a:r>
                    </a:p>
                    <a:p>
                      <a:pPr algn="ctr" fontAlgn="ctr"/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E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Sweet Chilli Vegetable Noodles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5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Vegetable Pie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E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Vegetable Lasagne</a:t>
                      </a:r>
                    </a:p>
                    <a:p>
                      <a:pPr algn="ctr" fontAlgn="ctr"/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5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Quorn Dippers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9367021"/>
                  </a:ext>
                </a:extLst>
              </a:tr>
              <a:tr h="45174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Served with Carrot and Cucumber Sticks</a:t>
                      </a:r>
                    </a:p>
                    <a:p>
                      <a:pPr algn="ctr" fontAlgn="ctr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EE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Served with Peas and Broccoli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5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Served with Mashed Potato and Gravy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E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Served with, Sweetcorn and Green Beans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5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Served with Chips, Peas and Beans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6712701"/>
                  </a:ext>
                </a:extLst>
              </a:tr>
              <a:tr h="56881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Salads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3366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Freshly Prepared Salads</a:t>
                      </a: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Available every day</a:t>
                      </a:r>
                    </a:p>
                    <a:p>
                      <a:pPr algn="ctr" fontAlgn="ctr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EE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5E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EE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5E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5428715"/>
                  </a:ext>
                </a:extLst>
              </a:tr>
              <a:tr h="23826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Jacket Potato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84E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Jacket Potato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BB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Jacket Potato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7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Jacket Potato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B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Jacket Potato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7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Jacket Potato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B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6194967"/>
                  </a:ext>
                </a:extLst>
              </a:tr>
              <a:tr h="15563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With a choice of fillings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BB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With a choice of fillings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7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With a choice of fillings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B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With a choice of fillings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7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With a choice of fillings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B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290940"/>
                  </a:ext>
                </a:extLst>
              </a:tr>
              <a:tr h="30988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Pasta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3366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Tomato Pasta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EE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5E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EE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5E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0060661"/>
                  </a:ext>
                </a:extLst>
              </a:tr>
              <a:tr h="55090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Wholemeal Pasta with homemade Tomato Sauce</a:t>
                      </a:r>
                    </a:p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Available every day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EE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5E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EE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5E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7910943"/>
                  </a:ext>
                </a:extLst>
              </a:tr>
              <a:tr h="286473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Vegetables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84E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Carrot and Cucumber sticks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BB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Peas and Broccoli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7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Carrots and Cabbage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B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Sweetcorn and Green Beans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7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Peas and Beans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B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415967"/>
                  </a:ext>
                </a:extLst>
              </a:tr>
              <a:tr h="413182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Dessert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33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Jam Sponge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E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Orange Shortbread</a:t>
                      </a:r>
                    </a:p>
                    <a:p>
                      <a:pPr algn="ctr" rtl="0" fontAlgn="ctr"/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5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Chocolate Ice Cream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E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Raspberry Ripple Cake</a:t>
                      </a:r>
                    </a:p>
                    <a:p>
                      <a:pPr algn="ctr" fontAlgn="ctr"/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5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Strawberry Frozen Yoghurt</a:t>
                      </a:r>
                    </a:p>
                    <a:p>
                      <a:pPr algn="ctr" fontAlgn="ctr"/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8482528"/>
                  </a:ext>
                </a:extLst>
              </a:tr>
            </a:tbl>
          </a:graphicData>
        </a:graphic>
      </p:graphicFrame>
      <p:pic>
        <p:nvPicPr>
          <p:cNvPr id="30" name="Picture 29">
            <a:extLst>
              <a:ext uri="{FF2B5EF4-FFF2-40B4-BE49-F238E27FC236}">
                <a16:creationId xmlns:a16="http://schemas.microsoft.com/office/drawing/2014/main" id="{B124F64B-5F5F-46BA-BA13-EC380F6FDC9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27772" y="2532776"/>
            <a:ext cx="146190" cy="18273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B91E5577-9FA5-4953-9A1B-DDA46F29D2A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90690" y="2586296"/>
            <a:ext cx="107637" cy="12301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495A4E0D-374B-4844-88CF-A1A3EA819F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32536" y="1804354"/>
            <a:ext cx="107221" cy="12253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A3EC3295-3CDE-479C-BCD5-4458587E02F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83777" y="2655885"/>
            <a:ext cx="146190" cy="182737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F0099B27-884E-4DC5-9E56-02416B640A2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89647" y="2586296"/>
            <a:ext cx="107637" cy="12301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57EED999-FFD7-4C78-BD47-D32F64ED55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03433" y="2458742"/>
            <a:ext cx="123292" cy="211358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D1C191A4-70EA-496F-A456-7927021403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17620" y="2532776"/>
            <a:ext cx="123292" cy="211358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3ED9F6A6-733F-4B38-BBF2-F3A87B92C6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19387" y="2603158"/>
            <a:ext cx="123292" cy="211358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26D70BF2-7914-490B-B3BB-2D9089AC3F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70680" y="2512511"/>
            <a:ext cx="123292" cy="211358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9ED3733B-F976-41B9-8083-E998D301BA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89273" y="1747908"/>
            <a:ext cx="123292" cy="211358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97819D9F-4B3A-4D0A-B088-169F40C543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73802" y="4187901"/>
            <a:ext cx="123292" cy="211358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DD7FEF99-3419-43D2-A369-46FFAE8E67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97494" y="3743242"/>
            <a:ext cx="123292" cy="211358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109F6F27-22F5-42EA-BE14-903031209C1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52368" y="3771863"/>
            <a:ext cx="146190" cy="182737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564C49A1-68BF-4B98-9096-7F0DF88173B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84603" y="3771863"/>
            <a:ext cx="146190" cy="182737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ADB6C9B5-1851-4A9E-A9EB-46437FA20D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36350" y="3743242"/>
            <a:ext cx="123292" cy="211358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6410208C-7C9C-4E39-86AD-1A5CA659EE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53254" y="3736181"/>
            <a:ext cx="123292" cy="211358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3A3FC155-51DF-471E-A747-131CECEDDE7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14775" y="3757552"/>
            <a:ext cx="146190" cy="182737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51D3F3A3-208A-4215-B21E-A334DC2F54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04335" y="3753515"/>
            <a:ext cx="123292" cy="211358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01CA1211-C1A4-4F27-A9CF-BFF480BDFCC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63985" y="3782137"/>
            <a:ext cx="146190" cy="182737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BDFDCA76-0EC9-424B-B78B-377669318B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40045" y="3746455"/>
            <a:ext cx="123292" cy="211358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3CAAE1A2-D85F-495F-AB60-A01124D32C9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905125" y="3778100"/>
            <a:ext cx="146190" cy="182737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EB1BBDE6-C5D3-40A2-8107-EFDF7546B75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36999" y="4248141"/>
            <a:ext cx="107637" cy="123014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29C6EBDB-A342-450B-A103-2CA23EFC9AB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20580" y="1787053"/>
            <a:ext cx="146190" cy="182737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4F261424-4856-4202-B560-1A59554956C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86450" y="1805680"/>
            <a:ext cx="107637" cy="123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031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DEABF1D-B9AE-1D40-8972-AA05499407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4596734" y="576356"/>
            <a:ext cx="421262" cy="15165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2D07AF4-38C8-9C4F-97F4-D7C1CEFDE3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2740788" y="563563"/>
            <a:ext cx="392324" cy="151654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A315A8F-EAD9-D544-8112-BFE6F341EC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6437354" y="577081"/>
            <a:ext cx="392324" cy="151654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F59DC2D-484D-0C48-AE6B-3FA12E0FDC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10077353" y="577083"/>
            <a:ext cx="392324" cy="151654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FD927CD-5B8F-9849-9DEC-A612E97626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8227934" y="576356"/>
            <a:ext cx="421262" cy="151654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B166C61-1F2D-EA46-B02F-CFFA771E70ED}"/>
              </a:ext>
            </a:extLst>
          </p:cNvPr>
          <p:cNvSpPr txBox="1"/>
          <p:nvPr/>
        </p:nvSpPr>
        <p:spPr>
          <a:xfrm>
            <a:off x="1911927" y="118753"/>
            <a:ext cx="33963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cs typeface="Futura Medium" panose="020B0602020204020303" pitchFamily="34" charset="-79"/>
              </a:rPr>
              <a:t>W/C: </a:t>
            </a:r>
            <a:r>
              <a:rPr lang="en-GB" sz="1200" b="1" dirty="0">
                <a:solidFill>
                  <a:schemeClr val="bg1"/>
                </a:solidFill>
                <a:cs typeface="Futura Medium" panose="020B0602020204020303" pitchFamily="34" charset="-79"/>
              </a:rPr>
              <a:t>xx/xx, xx/xx, xx/xx, xx/xx, xx/xx, xx/xx, </a:t>
            </a:r>
            <a:br>
              <a:rPr lang="en-GB" sz="1200" b="1" dirty="0">
                <a:solidFill>
                  <a:schemeClr val="bg1"/>
                </a:solidFill>
                <a:cs typeface="Futura Medium" panose="020B0602020204020303" pitchFamily="34" charset="-79"/>
              </a:rPr>
            </a:br>
            <a:r>
              <a:rPr lang="en-GB" sz="1200" b="1" dirty="0">
                <a:solidFill>
                  <a:schemeClr val="bg1"/>
                </a:solidFill>
                <a:cs typeface="Futura Medium" panose="020B0602020204020303" pitchFamily="34" charset="-79"/>
              </a:rPr>
              <a:t>xx/xx, xx/xx, xx/xx, xx/xx, xx/xx, xx/xx, xx/xx, xx/xx, xx/xx, xx/xx, xx/xx, xx/xx, </a:t>
            </a:r>
            <a:endParaRPr lang="en-GB" sz="1200" dirty="0">
              <a:solidFill>
                <a:schemeClr val="bg1"/>
              </a:solidFill>
              <a:cs typeface="Futura Medium" panose="020B0602020204020303" pitchFamily="34" charset="-79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0A2B2BC-1568-7C40-BA00-8C37C4D5E441}"/>
              </a:ext>
            </a:extLst>
          </p:cNvPr>
          <p:cNvSpPr txBox="1"/>
          <p:nvPr/>
        </p:nvSpPr>
        <p:spPr>
          <a:xfrm>
            <a:off x="132060" y="201389"/>
            <a:ext cx="1412525" cy="599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900"/>
              </a:lnSpc>
            </a:pPr>
            <a:r>
              <a:rPr lang="en-US" sz="2400" b="1" dirty="0">
                <a:solidFill>
                  <a:schemeClr val="bg1"/>
                </a:solidFill>
                <a:cs typeface="Futura Medium" panose="020B0602020204020303" pitchFamily="34" charset="-79"/>
              </a:rPr>
              <a:t>WEEK 3 </a:t>
            </a:r>
            <a:br>
              <a:rPr lang="en-US" sz="2400" b="1" dirty="0">
                <a:solidFill>
                  <a:schemeClr val="bg1"/>
                </a:solidFill>
                <a:cs typeface="Futura Medium" panose="020B0602020204020303" pitchFamily="34" charset="-79"/>
              </a:rPr>
            </a:br>
            <a:r>
              <a:rPr lang="en-US" sz="2400" b="1" dirty="0">
                <a:solidFill>
                  <a:schemeClr val="bg1"/>
                </a:solidFill>
                <a:cs typeface="Futura Medium" panose="020B0602020204020303" pitchFamily="34" charset="-79"/>
              </a:rPr>
              <a:t>MENU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97F4D90-288B-234C-8871-73D738FD017E}"/>
              </a:ext>
            </a:extLst>
          </p:cNvPr>
          <p:cNvSpPr txBox="1"/>
          <p:nvPr/>
        </p:nvSpPr>
        <p:spPr>
          <a:xfrm>
            <a:off x="2178680" y="1173665"/>
            <a:ext cx="15165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>
                <a:solidFill>
                  <a:schemeClr val="bg1"/>
                </a:solidFill>
                <a:cs typeface="Futura Medium" panose="020B0602020204020303" pitchFamily="34" charset="-79"/>
              </a:rPr>
              <a:t>MONDAY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B5D0D13-6CA9-7A4D-85D2-DAD9AA1E15CD}"/>
              </a:ext>
            </a:extLst>
          </p:cNvPr>
          <p:cNvSpPr txBox="1"/>
          <p:nvPr/>
        </p:nvSpPr>
        <p:spPr>
          <a:xfrm>
            <a:off x="4120346" y="1173664"/>
            <a:ext cx="14229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>
                <a:solidFill>
                  <a:schemeClr val="bg1"/>
                </a:solidFill>
                <a:cs typeface="Futura Medium" panose="020B0602020204020303" pitchFamily="34" charset="-79"/>
              </a:rPr>
              <a:t>TUESDAY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D6CD730-D72A-2343-9877-FDC789ED9332}"/>
              </a:ext>
            </a:extLst>
          </p:cNvPr>
          <p:cNvSpPr txBox="1"/>
          <p:nvPr/>
        </p:nvSpPr>
        <p:spPr>
          <a:xfrm>
            <a:off x="5885689" y="1173664"/>
            <a:ext cx="14761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>
                <a:solidFill>
                  <a:schemeClr val="bg1"/>
                </a:solidFill>
                <a:cs typeface="Futura Medium" panose="020B0602020204020303" pitchFamily="34" charset="-79"/>
              </a:rPr>
              <a:t>WEDNESDAY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118D6B5-D874-9F47-953F-03DBF0C89E2B}"/>
              </a:ext>
            </a:extLst>
          </p:cNvPr>
          <p:cNvSpPr txBox="1"/>
          <p:nvPr/>
        </p:nvSpPr>
        <p:spPr>
          <a:xfrm>
            <a:off x="7748683" y="1173664"/>
            <a:ext cx="14481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>
                <a:solidFill>
                  <a:schemeClr val="bg1"/>
                </a:solidFill>
                <a:cs typeface="Futura Medium" panose="020B0602020204020303" pitchFamily="34" charset="-79"/>
              </a:rPr>
              <a:t>THURSDAY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713B12D-1722-0345-B7F8-1046FDF18D3F}"/>
              </a:ext>
            </a:extLst>
          </p:cNvPr>
          <p:cNvSpPr txBox="1"/>
          <p:nvPr/>
        </p:nvSpPr>
        <p:spPr>
          <a:xfrm>
            <a:off x="9549438" y="1173665"/>
            <a:ext cx="14481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chemeClr val="bg1"/>
                </a:solidFill>
                <a:cs typeface="Futura Medium" panose="020B0602020204020303" pitchFamily="34" charset="-79"/>
              </a:rPr>
              <a:t>FRIDAY</a:t>
            </a: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2BF82C05-AC5D-4444-AF0F-8EAA82E0E9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95880" y="6390753"/>
            <a:ext cx="123292" cy="211358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BA456BB4-41D5-464D-A927-92DF74BFF3E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00955" y="6434925"/>
            <a:ext cx="158162" cy="123014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8479DEC3-05B3-AB48-A566-38502A720B6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8228" y="6410271"/>
            <a:ext cx="123292" cy="172323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108193DD-3AAF-9943-8D5E-F707A30E2C6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80110" y="6405064"/>
            <a:ext cx="146190" cy="182737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E35AF7C2-B2A6-B145-BCE9-41F5B84E951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33584" y="6434925"/>
            <a:ext cx="107637" cy="12301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F6B38BF-F03B-454D-942E-C28603CFED99}"/>
              </a:ext>
            </a:extLst>
          </p:cNvPr>
          <p:cNvSpPr txBox="1"/>
          <p:nvPr/>
        </p:nvSpPr>
        <p:spPr>
          <a:xfrm rot="16200000">
            <a:off x="-1266781" y="3478617"/>
            <a:ext cx="3359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A41A5C"/>
                </a:solidFill>
              </a:rPr>
              <a:t>AUTUMN/</a:t>
            </a:r>
            <a:r>
              <a:rPr lang="en-US" sz="2400" b="1" dirty="0">
                <a:solidFill>
                  <a:srgbClr val="C84E11"/>
                </a:solidFill>
              </a:rPr>
              <a:t>WINTER</a:t>
            </a:r>
            <a:r>
              <a:rPr lang="en-US" sz="2400" b="1" dirty="0"/>
              <a:t> </a:t>
            </a:r>
            <a:r>
              <a:rPr lang="en-US" sz="2400" b="1" dirty="0">
                <a:solidFill>
                  <a:srgbClr val="A41A5C"/>
                </a:solidFill>
              </a:rPr>
              <a:t>2022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67D5809-97AC-B642-B48F-BC9690169DD9}"/>
              </a:ext>
            </a:extLst>
          </p:cNvPr>
          <p:cNvSpPr txBox="1"/>
          <p:nvPr/>
        </p:nvSpPr>
        <p:spPr>
          <a:xfrm>
            <a:off x="6595539" y="6369474"/>
            <a:ext cx="82919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rgbClr val="A41A5C"/>
                </a:solidFill>
              </a:rPr>
              <a:t>Vegetarian</a:t>
            </a:r>
            <a:endParaRPr lang="en-US" sz="700" dirty="0">
              <a:solidFill>
                <a:srgbClr val="A41A5C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47AF1B7-AA4E-984E-844D-6D797D88CA17}"/>
              </a:ext>
            </a:extLst>
          </p:cNvPr>
          <p:cNvSpPr txBox="1"/>
          <p:nvPr/>
        </p:nvSpPr>
        <p:spPr>
          <a:xfrm>
            <a:off x="7497499" y="6369474"/>
            <a:ext cx="69657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rgbClr val="A41A5C"/>
                </a:solidFill>
              </a:rPr>
              <a:t>Oily fish</a:t>
            </a:r>
            <a:endParaRPr lang="en-US" sz="700" dirty="0">
              <a:solidFill>
                <a:srgbClr val="A41A5C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A4A6CD2-E451-6C40-A3CB-1EA5E3640AC6}"/>
              </a:ext>
            </a:extLst>
          </p:cNvPr>
          <p:cNvSpPr txBox="1"/>
          <p:nvPr/>
        </p:nvSpPr>
        <p:spPr>
          <a:xfrm>
            <a:off x="8238270" y="6369474"/>
            <a:ext cx="82995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rgbClr val="A41A5C"/>
                </a:solidFill>
              </a:rPr>
              <a:t>Wholegrain</a:t>
            </a:r>
            <a:endParaRPr lang="en-US" sz="700" dirty="0">
              <a:solidFill>
                <a:srgbClr val="A41A5C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1462002-AB2C-E146-962D-A70C243BDF6A}"/>
              </a:ext>
            </a:extLst>
          </p:cNvPr>
          <p:cNvSpPr txBox="1"/>
          <p:nvPr/>
        </p:nvSpPr>
        <p:spPr>
          <a:xfrm>
            <a:off x="9147354" y="6369474"/>
            <a:ext cx="59655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rgbClr val="A41A5C"/>
                </a:solidFill>
              </a:rPr>
              <a:t>Fruity!</a:t>
            </a:r>
            <a:endParaRPr lang="en-US" sz="700" dirty="0">
              <a:solidFill>
                <a:srgbClr val="A41A5C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D27997E-407F-0A46-8FFC-90FBC3518E54}"/>
              </a:ext>
            </a:extLst>
          </p:cNvPr>
          <p:cNvSpPr txBox="1"/>
          <p:nvPr/>
        </p:nvSpPr>
        <p:spPr>
          <a:xfrm>
            <a:off x="9833770" y="6369474"/>
            <a:ext cx="133419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rgbClr val="A41A5C"/>
                </a:solidFill>
              </a:rPr>
              <a:t>Nutritionist’s choice</a:t>
            </a:r>
            <a:endParaRPr lang="en-US" sz="700" dirty="0">
              <a:solidFill>
                <a:srgbClr val="A41A5C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4318A57-30C5-BB4A-B0B6-AB7C678E1304}"/>
              </a:ext>
            </a:extLst>
          </p:cNvPr>
          <p:cNvSpPr txBox="1"/>
          <p:nvPr/>
        </p:nvSpPr>
        <p:spPr>
          <a:xfrm>
            <a:off x="4086618" y="6227160"/>
            <a:ext cx="2116440" cy="50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solidFill>
                  <a:srgbClr val="A41A5C"/>
                </a:solidFill>
              </a:rPr>
              <a:t>AVAILABLE EVERY DAY</a:t>
            </a:r>
          </a:p>
          <a:p>
            <a:pPr algn="ctr"/>
            <a:r>
              <a:rPr lang="en-US" sz="800" dirty="0">
                <a:solidFill>
                  <a:srgbClr val="A41A5C"/>
                </a:solidFill>
              </a:rPr>
              <a:t>WATER, SALAD, FRESHLY BAKED BREAD</a:t>
            </a:r>
            <a:br>
              <a:rPr lang="en-US" sz="800" dirty="0">
                <a:solidFill>
                  <a:srgbClr val="A41A5C"/>
                </a:solidFill>
              </a:rPr>
            </a:br>
            <a:r>
              <a:rPr lang="en-US" sz="800" dirty="0">
                <a:solidFill>
                  <a:srgbClr val="A41A5C"/>
                </a:solidFill>
              </a:rPr>
              <a:t>YOGHURT AND FRESH FRUIT</a:t>
            </a:r>
            <a:endParaRPr lang="en-US" sz="700" dirty="0">
              <a:solidFill>
                <a:srgbClr val="A41A5C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EACA56F-B730-824F-8949-09258DB02148}"/>
              </a:ext>
            </a:extLst>
          </p:cNvPr>
          <p:cNvSpPr txBox="1"/>
          <p:nvPr/>
        </p:nvSpPr>
        <p:spPr>
          <a:xfrm>
            <a:off x="1544585" y="6165604"/>
            <a:ext cx="2504509" cy="623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solidFill>
                  <a:srgbClr val="A41A5C"/>
                </a:solidFill>
              </a:rPr>
              <a:t>PACKED LUNCH – AVAILABLE DAILY</a:t>
            </a:r>
          </a:p>
          <a:p>
            <a:pPr algn="ctr"/>
            <a:r>
              <a:rPr lang="en-US" sz="800" dirty="0">
                <a:solidFill>
                  <a:srgbClr val="A41A5C"/>
                </a:solidFill>
              </a:rPr>
              <a:t>HAM </a:t>
            </a:r>
            <a:r>
              <a:rPr lang="en-US" sz="800" i="1" dirty="0">
                <a:solidFill>
                  <a:srgbClr val="A41A5C"/>
                </a:solidFill>
              </a:rPr>
              <a:t>OR</a:t>
            </a:r>
            <a:r>
              <a:rPr lang="en-US" sz="800" dirty="0">
                <a:solidFill>
                  <a:srgbClr val="A41A5C"/>
                </a:solidFill>
              </a:rPr>
              <a:t> CHEESE SANDWICH </a:t>
            </a:r>
            <a:r>
              <a:rPr lang="en-US" sz="800" i="1" dirty="0">
                <a:solidFill>
                  <a:srgbClr val="A41A5C"/>
                </a:solidFill>
              </a:rPr>
              <a:t>OR</a:t>
            </a:r>
            <a:r>
              <a:rPr lang="en-US" sz="800" dirty="0">
                <a:solidFill>
                  <a:srgbClr val="A41A5C"/>
                </a:solidFill>
              </a:rPr>
              <a:t> DAILY SPECIAL </a:t>
            </a:r>
            <a:br>
              <a:rPr lang="en-US" sz="800" dirty="0">
                <a:solidFill>
                  <a:srgbClr val="A41A5C"/>
                </a:solidFill>
              </a:rPr>
            </a:b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A41A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VEGETABLES AND FRESH FRUIT </a:t>
            </a: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srgbClr val="A41A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/>
            </a:r>
            <a:b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srgbClr val="A41A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A41A5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DESSERT OF THE DAY</a:t>
            </a:r>
            <a:endParaRPr lang="en-US" sz="700" dirty="0">
              <a:solidFill>
                <a:srgbClr val="A41A5C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7B260B4-8645-54ED-A26E-757DF22D9F01}"/>
              </a:ext>
            </a:extLst>
          </p:cNvPr>
          <p:cNvSpPr/>
          <p:nvPr/>
        </p:nvSpPr>
        <p:spPr>
          <a:xfrm>
            <a:off x="11418849" y="6227160"/>
            <a:ext cx="546410" cy="561692"/>
          </a:xfrm>
          <a:prstGeom prst="rect">
            <a:avLst/>
          </a:prstGeom>
          <a:solidFill>
            <a:srgbClr val="F5DD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CAE5C31-6690-4584-9AEA-D08BF4D235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7588005"/>
              </p:ext>
            </p:extLst>
          </p:nvPr>
        </p:nvGraphicFramePr>
        <p:xfrm>
          <a:off x="643980" y="1816610"/>
          <a:ext cx="10515251" cy="4191657"/>
        </p:xfrm>
        <a:graphic>
          <a:graphicData uri="http://schemas.openxmlformats.org/drawingml/2006/table">
            <a:tbl>
              <a:tblPr/>
              <a:tblGrid>
                <a:gridCol w="1451150">
                  <a:extLst>
                    <a:ext uri="{9D8B030D-6E8A-4147-A177-3AD203B41FA5}">
                      <a16:colId xmlns:a16="http://schemas.microsoft.com/office/drawing/2014/main" val="301095428"/>
                    </a:ext>
                  </a:extLst>
                </a:gridCol>
                <a:gridCol w="1837678">
                  <a:extLst>
                    <a:ext uri="{9D8B030D-6E8A-4147-A177-3AD203B41FA5}">
                      <a16:colId xmlns:a16="http://schemas.microsoft.com/office/drawing/2014/main" val="3494834087"/>
                    </a:ext>
                  </a:extLst>
                </a:gridCol>
                <a:gridCol w="1837677">
                  <a:extLst>
                    <a:ext uri="{9D8B030D-6E8A-4147-A177-3AD203B41FA5}">
                      <a16:colId xmlns:a16="http://schemas.microsoft.com/office/drawing/2014/main" val="1493655679"/>
                    </a:ext>
                  </a:extLst>
                </a:gridCol>
                <a:gridCol w="1846699">
                  <a:extLst>
                    <a:ext uri="{9D8B030D-6E8A-4147-A177-3AD203B41FA5}">
                      <a16:colId xmlns:a16="http://schemas.microsoft.com/office/drawing/2014/main" val="3583511554"/>
                    </a:ext>
                  </a:extLst>
                </a:gridCol>
                <a:gridCol w="1718133">
                  <a:extLst>
                    <a:ext uri="{9D8B030D-6E8A-4147-A177-3AD203B41FA5}">
                      <a16:colId xmlns:a16="http://schemas.microsoft.com/office/drawing/2014/main" val="2127495281"/>
                    </a:ext>
                  </a:extLst>
                </a:gridCol>
                <a:gridCol w="1823914">
                  <a:extLst>
                    <a:ext uri="{9D8B030D-6E8A-4147-A177-3AD203B41FA5}">
                      <a16:colId xmlns:a16="http://schemas.microsoft.com/office/drawing/2014/main" val="2263567763"/>
                    </a:ext>
                  </a:extLst>
                </a:gridCol>
              </a:tblGrid>
              <a:tr h="36962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Hot Main Dish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84E1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Cheese and Tomato Pizza</a:t>
                      </a:r>
                    </a:p>
                    <a:p>
                      <a:pPr algn="ctr" fontAlgn="ctr"/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BB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Chicken Korma</a:t>
                      </a:r>
                    </a:p>
                    <a:p>
                      <a:pPr algn="ctr" rtl="0" fontAlgn="ctr"/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7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Roast Chicken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B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Beef Bolognese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7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Southern Fried Chicken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B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7779109"/>
                  </a:ext>
                </a:extLst>
              </a:tr>
              <a:tr h="39850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Served with Peas and Carrots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BB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Served with Wholemeal Rice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7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Served with Roast Potatoes and Gravy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B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Served with Wholemeal Pasta,  Sweetcorn and Green Beans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7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Served with Chips, Peas and Beans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B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5840200"/>
                  </a:ext>
                </a:extLst>
              </a:tr>
              <a:tr h="28877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Alternative Dish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33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Vegetable Chilli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E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Caribbean Vegetable Rice</a:t>
                      </a:r>
                    </a:p>
                    <a:p>
                      <a:pPr algn="ctr" fontAlgn="ctr"/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5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Vegetable Pastry Roll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E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Vegetable Korma</a:t>
                      </a:r>
                    </a:p>
                    <a:p>
                      <a:pPr algn="ctr" fontAlgn="ctr"/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5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Vegetable Burger</a:t>
                      </a:r>
                    </a:p>
                    <a:p>
                      <a:pPr algn="ctr" fontAlgn="ctr"/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2411950"/>
                  </a:ext>
                </a:extLst>
              </a:tr>
              <a:tr h="47358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Served with Wholemeal Rice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EE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Served with Broccoli and Sweetcorn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5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Served with Roast Potatoes and Gravy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E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Served with Wholemeal Rice,  Sweetcorn and Green Beans</a:t>
                      </a:r>
                    </a:p>
                    <a:p>
                      <a:pPr algn="ctr" fontAlgn="ctr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5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Served with Chips, Peas and Beans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442527"/>
                  </a:ext>
                </a:extLst>
              </a:tr>
              <a:tr h="596312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Salads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3366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Freshly Prepared Salads</a:t>
                      </a: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Available every day</a:t>
                      </a:r>
                    </a:p>
                    <a:p>
                      <a:pPr algn="ctr" fontAlgn="ctr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EE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5E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EE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5E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5461369"/>
                  </a:ext>
                </a:extLst>
              </a:tr>
              <a:tr h="24978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Jacket Potato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84E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Jacket Potato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BB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Jacket Potato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7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Jacket Potato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B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Jacket Potato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7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Jacket Potato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B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9819237"/>
                  </a:ext>
                </a:extLst>
              </a:tr>
              <a:tr h="16315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With a choice of fillings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BB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With a choice of fillings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7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With a choice of fillings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B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With a choice of fillings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7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With a choice of fillings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B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1020559"/>
                  </a:ext>
                </a:extLst>
              </a:tr>
              <a:tr h="32486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Pasta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3366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Tomato Pasta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EE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5E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EE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5E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GB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2370577"/>
                  </a:ext>
                </a:extLst>
              </a:tr>
              <a:tr h="57754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Wholemeal Pasta with homemade Tomato Sauce</a:t>
                      </a:r>
                    </a:p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Available every day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EE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5E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EE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5E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6182921"/>
                  </a:ext>
                </a:extLst>
              </a:tr>
              <a:tr h="300322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Vegetables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84E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Peas and Carrots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BB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Broccoli and Sweetcorn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7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Carrots and Cabbage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B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Sweetcorn and Green Beans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C7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Peas and Beans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B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2744079"/>
                  </a:ext>
                </a:extLst>
              </a:tr>
              <a:tr h="433156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Dessert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33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Strawberry Ice Cream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EE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Fruit Flapjack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5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Mango Frozen Yogurt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EE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Chocolate Slice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5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Chocolate Milkshake served with Chocolate Biscuit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EE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7916592"/>
                  </a:ext>
                </a:extLst>
              </a:tr>
            </a:tbl>
          </a:graphicData>
        </a:graphic>
      </p:graphicFrame>
      <p:pic>
        <p:nvPicPr>
          <p:cNvPr id="29" name="Picture 28">
            <a:extLst>
              <a:ext uri="{FF2B5EF4-FFF2-40B4-BE49-F238E27FC236}">
                <a16:creationId xmlns:a16="http://schemas.microsoft.com/office/drawing/2014/main" id="{E5BBD394-862A-4516-B8F0-ADC8763B5F0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63908" y="2595064"/>
            <a:ext cx="146190" cy="18273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6F1F900-8CA1-4ED9-82BE-E5CFC95F4E7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89222" y="2632732"/>
            <a:ext cx="107637" cy="12301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4F32CFD3-3F6A-4D39-90B9-378AC658421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61719" y="2625886"/>
            <a:ext cx="146190" cy="18273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D5A7DCC4-8252-4EBA-998E-E7A83516CB4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22038" y="1899474"/>
            <a:ext cx="146190" cy="182737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8157FE75-470B-4134-9FFC-C2333932F14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88473" y="1930695"/>
            <a:ext cx="107637" cy="123014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EC32AECB-0FD4-464E-AAAB-AB313196146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70025" y="5684336"/>
            <a:ext cx="123292" cy="172323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D36A70CE-224E-452F-8E90-754AA098E0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32877" y="2573903"/>
            <a:ext cx="123292" cy="211358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AEFE09FF-AC19-4016-8983-525D902F25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39161" y="1891188"/>
            <a:ext cx="123292" cy="211358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9C87630E-C2F9-4979-AE62-F44920290E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25301" y="2593312"/>
            <a:ext cx="123292" cy="211358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16C5AC87-955D-4AD3-9374-FDF5073816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09593" y="2596306"/>
            <a:ext cx="123292" cy="211358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CB79816E-65C3-46B1-A66B-FBF4B125E9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90572" y="2615612"/>
            <a:ext cx="123292" cy="211358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014F7025-8FEB-4100-8F74-468B7B0ABC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43320" y="2546765"/>
            <a:ext cx="123292" cy="211358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34CBAC0B-AB83-4DCD-B51F-2EEFDCE0CA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80927" y="4393000"/>
            <a:ext cx="123292" cy="211358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D691EABA-5C82-4D91-9B3A-981F6238BB5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52088" y="4457720"/>
            <a:ext cx="107637" cy="123014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35B160D7-7198-4128-BA10-2DE725FC42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02262" y="3931005"/>
            <a:ext cx="123292" cy="211358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2DED5746-A10D-4A4B-8D5E-3E01026339E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44099" y="3957854"/>
            <a:ext cx="146190" cy="182737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2458D26C-B044-4FC8-8523-7D35D77D21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46678" y="3943543"/>
            <a:ext cx="123292" cy="211358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E8DA15DC-DF2E-4C10-A4FE-803DABBDEE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83178" y="3952152"/>
            <a:ext cx="123292" cy="211358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34A76D46-AB53-42D8-9999-19A860BD4D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0069" y="3943543"/>
            <a:ext cx="123292" cy="211358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F2B60A3D-C42F-4B4F-A5DE-7A7BEA2CE7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56412" y="3957854"/>
            <a:ext cx="123292" cy="211358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7579828E-BE16-480D-90BD-DF67412CF98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03591" y="3971699"/>
            <a:ext cx="146190" cy="182737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FF8677B9-460A-4479-B4B5-B59C4454A15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37445" y="3986475"/>
            <a:ext cx="146190" cy="182737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D83E7E53-B61C-46C8-98B8-756493BEC29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41243" y="3976686"/>
            <a:ext cx="146190" cy="182737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5A7921B6-691E-4E28-BC0F-4E054E008B6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01513" y="4001321"/>
            <a:ext cx="146190" cy="182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9956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71C9106D901B448B24197D5D49EFCD4" ma:contentTypeVersion="10" ma:contentTypeDescription="Create a new document." ma:contentTypeScope="" ma:versionID="5c5c2f8e79ae191c5fbe555a8cbaa4ad">
  <xsd:schema xmlns:xsd="http://www.w3.org/2001/XMLSchema" xmlns:xs="http://www.w3.org/2001/XMLSchema" xmlns:p="http://schemas.microsoft.com/office/2006/metadata/properties" xmlns:ns2="2a4231d9-844b-42ba-9d15-21bb434c25e3" targetNamespace="http://schemas.microsoft.com/office/2006/metadata/properties" ma:root="true" ma:fieldsID="f5cc26173ff0b753d05d854253c80118" ns2:_="">
    <xsd:import namespace="2a4231d9-844b-42ba-9d15-21bb434c25e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4231d9-844b-42ba-9d15-21bb434c25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7E3D33C-ED29-4E66-A0D8-99F253FF7D6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A3DDFE5-CE9E-4AF7-BA55-105AF41E3CA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a4231d9-844b-42ba-9d15-21bb434c25e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7515209-51DB-4A5F-A488-02054F88B257}">
  <ds:schemaRefs>
    <ds:schemaRef ds:uri="2a4231d9-844b-42ba-9d15-21bb434c25e3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1206</TotalTime>
  <Words>747</Words>
  <Application>Microsoft Office PowerPoint</Application>
  <PresentationFormat>Widescreen</PresentationFormat>
  <Paragraphs>219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Futura Medium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Beth Clarke</cp:lastModifiedBy>
  <cp:revision>76</cp:revision>
  <dcterms:created xsi:type="dcterms:W3CDTF">2021-11-23T11:01:06Z</dcterms:created>
  <dcterms:modified xsi:type="dcterms:W3CDTF">2022-09-22T06:50:05Z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0x010100A71C9106D901B448B24197D5D49EFCD4</vt:lpwstr>
  </property>
  <property fmtid="{D5CDD505-2E9C-101B-9397-08002B2CF9AE}" pid="3" name="MSIP_Label_f472f14c-d40a-4996-84a9-078c3b8640e0_Enabled">
    <vt:lpwstr>true</vt:lpwstr>
  </property>
  <property fmtid="{D5CDD505-2E9C-101B-9397-08002B2CF9AE}" pid="4" name="MSIP_Label_f472f14c-d40a-4996-84a9-078c3b8640e0_SetDate">
    <vt:lpwstr>2022-05-24T07:15:16Z</vt:lpwstr>
  </property>
  <property fmtid="{D5CDD505-2E9C-101B-9397-08002B2CF9AE}" pid="5" name="MSIP_Label_f472f14c-d40a-4996-84a9-078c3b8640e0_Method">
    <vt:lpwstr>Privileged</vt:lpwstr>
  </property>
  <property fmtid="{D5CDD505-2E9C-101B-9397-08002B2CF9AE}" pid="6" name="MSIP_Label_f472f14c-d40a-4996-84a9-078c3b8640e0_Name">
    <vt:lpwstr>f472f14c-d40a-4996-84a9-078c3b8640e0</vt:lpwstr>
  </property>
  <property fmtid="{D5CDD505-2E9C-101B-9397-08002B2CF9AE}" pid="7" name="MSIP_Label_f472f14c-d40a-4996-84a9-078c3b8640e0_SiteId">
    <vt:lpwstr>cd62b7dd-4b48-44bd-90e7-e143a22c8ead</vt:lpwstr>
  </property>
  <property fmtid="{D5CDD505-2E9C-101B-9397-08002B2CF9AE}" pid="8" name="MSIP_Label_f472f14c-d40a-4996-84a9-078c3b8640e0_ActionId">
    <vt:lpwstr>bcc5a6c3-2bf4-4d11-9fb1-388bf82e95f2</vt:lpwstr>
  </property>
  <property fmtid="{D5CDD505-2E9C-101B-9397-08002B2CF9AE}" pid="9" name="MSIP_Label_f472f14c-d40a-4996-84a9-078c3b8640e0_ContentBits">
    <vt:lpwstr>2</vt:lpwstr>
  </property>
  <property fmtid="{D5CDD505-2E9C-101B-9397-08002B2CF9AE}" pid="10" name="ClassificationContentMarkingFooterLocations">
    <vt:lpwstr>Office Theme:8</vt:lpwstr>
  </property>
  <property fmtid="{D5CDD505-2E9C-101B-9397-08002B2CF9AE}" pid="11" name="ClassificationContentMarkingFooterText">
    <vt:lpwstr>Internal</vt:lpwstr>
  </property>
</Properties>
</file>